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0" r:id="rId3"/>
    <p:sldId id="301" r:id="rId4"/>
    <p:sldId id="302" r:id="rId5"/>
    <p:sldId id="303" r:id="rId6"/>
    <p:sldId id="298" r:id="rId7"/>
    <p:sldId id="293" r:id="rId8"/>
    <p:sldId id="294" r:id="rId9"/>
    <p:sldId id="295" r:id="rId10"/>
    <p:sldId id="296" r:id="rId11"/>
    <p:sldId id="297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4E5E"/>
    <a:srgbClr val="F9D7D9"/>
    <a:srgbClr val="F6C6C8"/>
    <a:srgbClr val="ED888E"/>
    <a:srgbClr val="285241"/>
    <a:srgbClr val="9ACD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56CBC-EF6B-4BFF-B693-739CABEEC4A7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91B1-2697-4A5D-832C-62DE91EE9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47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12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20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890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1B1-2697-4A5D-832C-62DE91EE99C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025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1B1-2697-4A5D-832C-62DE91EE99C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80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1B1-2697-4A5D-832C-62DE91EE99C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5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1B1-2697-4A5D-832C-62DE91EE99C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516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491B1-2697-4A5D-832C-62DE91EE99C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04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17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21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93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89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98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09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47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83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92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59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75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4959-E454-4DDF-BAD3-13563B2E73B3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A8B48-92CD-40BD-B8A7-745494B4A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27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513" y="2740602"/>
            <a:ext cx="118409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24E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Зовнішні освітні оцінювання</a:t>
            </a:r>
          </a:p>
          <a:p>
            <a:pPr algn="ctr"/>
            <a:endParaRPr lang="uk-UA" b="1" dirty="0">
              <a:solidFill>
                <a:srgbClr val="F24E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27" y="365589"/>
            <a:ext cx="2923992" cy="8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34887" y="3923347"/>
            <a:ext cx="11269473" cy="9525"/>
          </a:xfrm>
          <a:prstGeom prst="line">
            <a:avLst/>
          </a:prstGeom>
          <a:ln w="635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861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76171"/>
          <a:stretch/>
        </p:blipFill>
        <p:spPr>
          <a:xfrm>
            <a:off x="177800" y="191859"/>
            <a:ext cx="2650068" cy="576037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6180990"/>
            <a:ext cx="13058934" cy="677010"/>
            <a:chOff x="0" y="6180990"/>
            <a:chExt cx="13058934" cy="67701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25803" b="-11550"/>
            <a:stretch/>
          </p:blipFill>
          <p:spPr>
            <a:xfrm rot="16200000">
              <a:off x="3381820" y="2799170"/>
              <a:ext cx="677010" cy="744065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25803" b="-11550"/>
            <a:stretch/>
          </p:blipFill>
          <p:spPr>
            <a:xfrm rot="16200000">
              <a:off x="9000104" y="2799170"/>
              <a:ext cx="677010" cy="7440650"/>
            </a:xfrm>
            <a:prstGeom prst="rect">
              <a:avLst/>
            </a:prstGeom>
          </p:spPr>
        </p:pic>
      </p:grpSp>
      <p:cxnSp>
        <p:nvCxnSpPr>
          <p:cNvPr id="9" name="Прямая со стрелкой 8"/>
          <p:cNvCxnSpPr/>
          <p:nvPr/>
        </p:nvCxnSpPr>
        <p:spPr>
          <a:xfrm flipV="1">
            <a:off x="2573867" y="1659466"/>
            <a:ext cx="1070258" cy="3996267"/>
          </a:xfrm>
          <a:prstGeom prst="straightConnector1">
            <a:avLst/>
          </a:prstGeom>
          <a:ln w="76200">
            <a:solidFill>
              <a:srgbClr val="F24E5E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4515"/>
          <a:stretch/>
        </p:blipFill>
        <p:spPr>
          <a:xfrm>
            <a:off x="3720325" y="306240"/>
            <a:ext cx="8394700" cy="57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40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5" y="1547053"/>
            <a:ext cx="5756516" cy="2520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957" y="1547053"/>
            <a:ext cx="5756515" cy="3191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5755" y="244318"/>
            <a:ext cx="6380490" cy="7276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335867" y="2895599"/>
            <a:ext cx="146473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347200" y="2904066"/>
            <a:ext cx="1464733" cy="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340600" y="3725333"/>
            <a:ext cx="330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87959" y="5248474"/>
            <a:ext cx="343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/>
              <a:t>о</a:t>
            </a:r>
            <a:r>
              <a:rPr lang="uk-UA" sz="2000" b="1" i="1" dirty="0" smtClean="0"/>
              <a:t>цінка за: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uk-UA" sz="2000" b="1" i="1" dirty="0" smtClean="0">
                <a:solidFill>
                  <a:schemeClr val="bg1">
                    <a:lumMod val="50000"/>
                  </a:schemeClr>
                </a:solidFill>
              </a:rPr>
              <a:t>ДПА рівня стандарту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6667" y="5234727"/>
            <a:ext cx="571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/>
              <a:t>оцінки за: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i="1" dirty="0" smtClean="0">
                <a:solidFill>
                  <a:schemeClr val="bg1">
                    <a:lumMod val="50000"/>
                  </a:schemeClr>
                </a:solidFill>
              </a:rPr>
              <a:t>ДПА рівня стандарту або профільного рівня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000" b="1" i="1" dirty="0" smtClean="0">
                <a:solidFill>
                  <a:srgbClr val="FF0000"/>
                </a:solidFill>
              </a:rPr>
              <a:t>ЗНО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61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 rot="5400000">
            <a:off x="1925513" y="-2725616"/>
            <a:ext cx="1424355" cy="687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 rot="5400000">
            <a:off x="8022980" y="-2721219"/>
            <a:ext cx="1415564" cy="68755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350510"/>
            <a:ext cx="12192000" cy="646331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36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Зовнішні освітні оцінювання (ЗОО)</a:t>
            </a:r>
            <a:endParaRPr lang="uk-UA" sz="36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70" y="1005719"/>
            <a:ext cx="12131084" cy="58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9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-2211163" y="3198167"/>
            <a:ext cx="6858002" cy="461665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Підсумкові оцінювання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39" y="97285"/>
            <a:ext cx="9443608" cy="6646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97772" y="792000"/>
            <a:ext cx="630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solidFill>
                  <a:srgbClr val="F24E5E"/>
                </a:solidFill>
              </a:rPr>
              <a:t>!</a:t>
            </a:r>
            <a:endParaRPr lang="ru-RU" sz="115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02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6200000">
            <a:off x="-2211163" y="3198167"/>
            <a:ext cx="6858002" cy="461665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Підсумкові оцінювання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875" y="88818"/>
            <a:ext cx="9599578" cy="66803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3259" y="3289976"/>
            <a:ext cx="630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solidFill>
                  <a:srgbClr val="F24E5E"/>
                </a:solidFill>
              </a:rPr>
              <a:t>!</a:t>
            </a:r>
            <a:endParaRPr lang="ru-RU" sz="11500" dirty="0">
              <a:solidFill>
                <a:srgbClr val="F24E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36459" y="5126897"/>
            <a:ext cx="6303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 smtClean="0">
                <a:solidFill>
                  <a:srgbClr val="F24E5E"/>
                </a:solidFill>
              </a:rPr>
              <a:t>!</a:t>
            </a:r>
            <a:endParaRPr lang="ru-RU" sz="11500" dirty="0">
              <a:solidFill>
                <a:srgbClr val="F24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6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0"/>
            <a:ext cx="160065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7" t="11550" r="-29237" b="-11550"/>
          <a:stretch/>
        </p:blipFill>
        <p:spPr>
          <a:xfrm>
            <a:off x="0" y="792000"/>
            <a:ext cx="160065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334108"/>
            <a:ext cx="12002612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 algn="ctr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ДПА у формі ЗНО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5296" y="1263395"/>
            <a:ext cx="3858772" cy="523220"/>
          </a:xfrm>
          <a:prstGeom prst="rect">
            <a:avLst/>
          </a:prstGeom>
          <a:solidFill>
            <a:srgbClr val="F24E5E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ДПА-2020 у формі ЗНО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0403" y="1970811"/>
            <a:ext cx="633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24E5E"/>
                </a:solidFill>
              </a:rPr>
              <a:t>для всіх здобувачів повної загальної середньої освіти</a:t>
            </a:r>
            <a:endParaRPr lang="ru-RU" sz="2000" dirty="0">
              <a:solidFill>
                <a:srgbClr val="F24E5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2855" y="1263395"/>
            <a:ext cx="3864745" cy="523220"/>
          </a:xfrm>
          <a:prstGeom prst="rect">
            <a:avLst/>
          </a:prstGeom>
          <a:solidFill>
            <a:srgbClr val="F24E5E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ДПА-2021 у формі ЗНО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8291" y="2479165"/>
            <a:ext cx="3592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24E5E"/>
                </a:solidFill>
              </a:rPr>
              <a:t>3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предмети ДПА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8836" y="2469413"/>
            <a:ext cx="3592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24E5E"/>
                </a:solidFill>
              </a:rPr>
              <a:t>4</a:t>
            </a:r>
            <a:r>
              <a:rPr lang="uk-UA" dirty="0" smtClean="0"/>
              <a:t> предмети ДПА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2433" y="3151356"/>
            <a:ext cx="4371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у</a:t>
            </a:r>
            <a:r>
              <a:rPr lang="uk-UA" sz="1600" dirty="0" smtClean="0"/>
              <a:t>країнська мова і література (українська мова)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1324" y="3209121"/>
            <a:ext cx="432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українська мова і література (українська мова)</a:t>
            </a:r>
          </a:p>
          <a:p>
            <a:r>
              <a:rPr lang="uk-UA" sz="1600" dirty="0"/>
              <a:t> </a:t>
            </a:r>
            <a:r>
              <a:rPr lang="uk-UA" sz="1600" dirty="0" smtClean="0"/>
              <a:t>          або </a:t>
            </a:r>
          </a:p>
          <a:p>
            <a:r>
              <a:rPr lang="uk-UA" sz="1600" dirty="0" smtClean="0"/>
              <a:t>українська мова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0348" y="4202045"/>
            <a:ext cx="4889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за </a:t>
            </a:r>
            <a:r>
              <a:rPr lang="ru-RU" sz="1600" i="1" dirty="0" err="1"/>
              <a:t>вибором</a:t>
            </a:r>
            <a:r>
              <a:rPr lang="ru-RU" sz="1600" i="1" dirty="0"/>
              <a:t> </a:t>
            </a:r>
            <a:r>
              <a:rPr lang="ru-RU" sz="1600" i="1" dirty="0" err="1"/>
              <a:t>здобувача</a:t>
            </a:r>
            <a:r>
              <a:rPr lang="ru-RU" sz="1600" i="1" dirty="0"/>
              <a:t> </a:t>
            </a:r>
            <a:r>
              <a:rPr lang="ru-RU" sz="1600" i="1" dirty="0" err="1"/>
              <a:t>освіти</a:t>
            </a:r>
            <a:endParaRPr lang="uk-UA" sz="1600" i="1" dirty="0"/>
          </a:p>
          <a:p>
            <a:r>
              <a:rPr lang="ru-RU" sz="1600" dirty="0" smtClean="0"/>
              <a:t>математика </a:t>
            </a:r>
          </a:p>
          <a:p>
            <a:r>
              <a:rPr lang="ru-RU" sz="1600" dirty="0" smtClean="0"/>
              <a:t>      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історія</a:t>
            </a:r>
            <a:r>
              <a:rPr lang="ru-RU" sz="1600" dirty="0" smtClean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ru-RU" sz="1600" dirty="0" err="1"/>
              <a:t>період</a:t>
            </a:r>
            <a:r>
              <a:rPr lang="ru-RU" sz="1600" dirty="0"/>
              <a:t> XX - початок XXI </a:t>
            </a:r>
            <a:r>
              <a:rPr lang="ru-RU" sz="1600" dirty="0" err="1"/>
              <a:t>століття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 </a:t>
            </a:r>
          </a:p>
          <a:p>
            <a:endParaRPr lang="uk-UA" sz="1600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7081324" y="4877724"/>
            <a:ext cx="497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за </a:t>
            </a:r>
            <a:r>
              <a:rPr lang="ru-RU" sz="1600" i="1" dirty="0" err="1"/>
              <a:t>вибором</a:t>
            </a:r>
            <a:r>
              <a:rPr lang="ru-RU" sz="1600" i="1" dirty="0"/>
              <a:t> </a:t>
            </a:r>
            <a:r>
              <a:rPr lang="ru-RU" sz="1600" i="1" dirty="0" err="1"/>
              <a:t>здобувача</a:t>
            </a:r>
            <a:r>
              <a:rPr lang="ru-RU" sz="1600" i="1" dirty="0"/>
              <a:t> </a:t>
            </a:r>
            <a:r>
              <a:rPr lang="ru-RU" sz="1600" i="1" dirty="0" err="1"/>
              <a:t>освіти</a:t>
            </a:r>
            <a:endParaRPr lang="ru-RU" sz="1600" dirty="0" smtClean="0"/>
          </a:p>
          <a:p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(</a:t>
            </a:r>
            <a:r>
              <a:rPr lang="ru-RU" sz="1600" dirty="0" err="1"/>
              <a:t>період</a:t>
            </a:r>
            <a:r>
              <a:rPr lang="ru-RU" sz="1600" dirty="0"/>
              <a:t> XX - початок XXI </a:t>
            </a:r>
            <a:r>
              <a:rPr lang="ru-RU" sz="1600" dirty="0" err="1"/>
              <a:t>століття</a:t>
            </a:r>
            <a:r>
              <a:rPr lang="ru-RU" sz="1600" dirty="0"/>
              <a:t>) </a:t>
            </a:r>
          </a:p>
          <a:p>
            <a:r>
              <a:rPr lang="uk-UA" sz="1600" dirty="0" smtClean="0"/>
              <a:t>              </a:t>
            </a:r>
            <a:r>
              <a:rPr lang="ru-RU" sz="1600" dirty="0" err="1" smtClean="0"/>
              <a:t>або</a:t>
            </a:r>
            <a:endParaRPr lang="en-US" sz="1600" dirty="0" smtClean="0"/>
          </a:p>
          <a:p>
            <a:r>
              <a:rPr lang="ru-RU" sz="1600" dirty="0" err="1"/>
              <a:t>іноземна</a:t>
            </a:r>
            <a:r>
              <a:rPr lang="ru-RU" sz="1600" dirty="0"/>
              <a:t> </a:t>
            </a:r>
            <a:r>
              <a:rPr lang="ru-RU" sz="1600" dirty="0" err="1"/>
              <a:t>мова</a:t>
            </a:r>
            <a:r>
              <a:rPr lang="ru-RU" sz="1600" dirty="0"/>
              <a:t> </a:t>
            </a:r>
            <a:r>
              <a:rPr lang="uk-UA" sz="1600" dirty="0"/>
              <a:t>(відповідно до рівня)</a:t>
            </a:r>
            <a:r>
              <a:rPr lang="ru-RU" sz="16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1324" y="4221000"/>
            <a:ext cx="3592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математика (відповідно до рівня)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5244" y="3239122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171008" y="4299722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19786" y="5568338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54013" y="5502108"/>
            <a:ext cx="3592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/>
              <a:t>за вибором здобувача освіти</a:t>
            </a:r>
          </a:p>
          <a:p>
            <a:r>
              <a:rPr lang="uk-UA" sz="1600" dirty="0" smtClean="0"/>
              <a:t>із загального переліка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33994" y="4284619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533997" y="3269122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33331" y="5025257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3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533994" y="6203717"/>
            <a:ext cx="443883" cy="369332"/>
          </a:xfrm>
          <a:prstGeom prst="rect">
            <a:avLst/>
          </a:prstGeom>
          <a:solidFill>
            <a:srgbClr val="F24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081324" y="6089825"/>
            <a:ext cx="3592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за </a:t>
            </a:r>
            <a:r>
              <a:rPr lang="ru-RU" sz="1600" i="1" dirty="0" err="1"/>
              <a:t>вибором</a:t>
            </a:r>
            <a:r>
              <a:rPr lang="ru-RU" sz="1600" i="1" dirty="0"/>
              <a:t> </a:t>
            </a:r>
            <a:r>
              <a:rPr lang="ru-RU" sz="1600" i="1" dirty="0" err="1"/>
              <a:t>здобувача</a:t>
            </a:r>
            <a:r>
              <a:rPr lang="ru-RU" sz="1600" i="1" dirty="0"/>
              <a:t> </a:t>
            </a:r>
            <a:r>
              <a:rPr lang="ru-RU" sz="1600" i="1" dirty="0" err="1" smtClean="0"/>
              <a:t>освіти</a:t>
            </a:r>
            <a:endParaRPr lang="ru-RU" sz="1600" i="1" dirty="0" smtClean="0"/>
          </a:p>
          <a:p>
            <a:r>
              <a:rPr lang="uk-UA" sz="1600" dirty="0" smtClean="0"/>
              <a:t>із </a:t>
            </a:r>
            <a:r>
              <a:rPr lang="uk-UA" sz="1600" dirty="0"/>
              <a:t>загального переліка</a:t>
            </a:r>
          </a:p>
          <a:p>
            <a:endParaRPr lang="uk-UA" sz="1600" dirty="0" smtClean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2660" y="5694952"/>
            <a:ext cx="1017529" cy="10175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364" y="5692615"/>
            <a:ext cx="986259" cy="9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1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6498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Предмети ЗНО/ДПА 2021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08743" y="689437"/>
            <a:ext cx="11968167" cy="5301693"/>
            <a:chOff x="-431191" y="1204133"/>
            <a:chExt cx="11300210" cy="4723130"/>
          </a:xfrm>
        </p:grpSpPr>
        <p:sp>
          <p:nvSpPr>
            <p:cNvPr id="6" name="TextBox 5"/>
            <p:cNvSpPr txBox="1"/>
            <p:nvPr/>
          </p:nvSpPr>
          <p:spPr>
            <a:xfrm>
              <a:off x="-431191" y="2766624"/>
              <a:ext cx="2682334" cy="904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чотири</a:t>
              </a:r>
            </a:p>
            <a:p>
              <a:pPr algn="ctr"/>
              <a: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предмети ЗНО </a:t>
              </a:r>
            </a:p>
            <a:p>
              <a:pPr algn="ctr"/>
              <a: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ДПА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14431" y="1204133"/>
              <a:ext cx="4531242" cy="131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</a:t>
              </a:r>
              <a:r>
                <a:rPr lang="ru-RU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r>
                <a:rPr lang="ru-RU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усі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сертифікаційної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роботи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українська</a:t>
              </a:r>
              <a:r>
                <a:rPr lang="ru-RU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r>
                <a:rPr lang="ru-RU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 </a:t>
              </a:r>
              <a:r>
                <a:rPr lang="ru-RU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література</a:t>
              </a:r>
              <a:r>
                <a:rPr lang="ru-RU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субтест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Атестаційні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")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86632" y="2601448"/>
              <a:ext cx="4195081" cy="32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</a:t>
              </a:r>
              <a:r>
                <a:rPr lang="uk-UA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86632" y="4600364"/>
              <a:ext cx="4195081" cy="32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8901" y="5398995"/>
              <a:ext cx="4195081" cy="32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45672" y="3219036"/>
              <a:ext cx="2823347" cy="1288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п'ять</a:t>
              </a:r>
            </a:p>
            <a:p>
              <a:pPr algn="ctr"/>
              <a: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предметів ЗНО</a:t>
              </a:r>
              <a:b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sz="2000" u="sng" dirty="0" smtClean="0">
                  <a:solidFill>
                    <a:srgbClr val="F24E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вступу до ЗВО</a:t>
              </a:r>
            </a:p>
            <a:p>
              <a:pPr algn="ctr"/>
              <a:r>
                <a:rPr lang="uk-UA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</a:rPr>
                <a:t>(які </a:t>
              </a:r>
              <a:r>
                <a:rPr lang="uk-U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</a:rPr>
                <a:t>вказані в правилах </a:t>
              </a:r>
              <a:endParaRPr lang="uk-UA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Proxima Nova"/>
              </a:endParaRPr>
            </a:p>
            <a:p>
              <a:pPr algn="ctr"/>
              <a:r>
                <a:rPr lang="uk-UA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</a:rPr>
                <a:t>прийому </a:t>
              </a:r>
              <a:r>
                <a:rPr lang="uk-UA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</a:rPr>
                <a:t>до </a:t>
              </a:r>
              <a:r>
                <a:rPr lang="uk-UA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roxima Nova"/>
                </a:rPr>
                <a:t>ЗВО)</a:t>
              </a:r>
              <a:endParaRPr lang="uk-UA" sz="1400" u="sng" dirty="0" smtClean="0">
                <a:solidFill>
                  <a:srgbClr val="F8707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Левая фигурная скобка 1"/>
            <p:cNvSpPr/>
            <p:nvPr/>
          </p:nvSpPr>
          <p:spPr>
            <a:xfrm>
              <a:off x="2274209" y="1492586"/>
              <a:ext cx="422031" cy="3681398"/>
            </a:xfrm>
            <a:prstGeom prst="lef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>
              <a:off x="7913974" y="1454111"/>
              <a:ext cx="539239" cy="4434677"/>
            </a:xfrm>
            <a:prstGeom prst="rightBrace">
              <a:avLst/>
            </a:prstGeom>
            <a:ln w="38100">
              <a:solidFill>
                <a:srgbClr val="F24E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34803" y="1577676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42373" y="2506554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36463" y="4458195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44707" y="5301871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35763" y="3376180"/>
              <a:ext cx="661453" cy="625392"/>
            </a:xfrm>
            <a:prstGeom prst="ellipse">
              <a:avLst/>
            </a:prstGeom>
            <a:solidFill>
              <a:srgbClr val="F24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78901" y="3059035"/>
              <a:ext cx="4639510" cy="1316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i="1" dirty="0" smtClean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вибором</a:t>
              </a:r>
            </a:p>
            <a:p>
              <a:r>
                <a:rPr lang="ru-RU" dirty="0" err="1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історія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України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субтест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"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Період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XX -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початок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XXI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століття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")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або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іноземна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ED11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мова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0" y="6180990"/>
            <a:ext cx="13058934" cy="677010"/>
            <a:chOff x="0" y="6180990"/>
            <a:chExt cx="13058934" cy="67701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25803" b="-11550"/>
            <a:stretch/>
          </p:blipFill>
          <p:spPr>
            <a:xfrm rot="16200000">
              <a:off x="3381820" y="2799170"/>
              <a:ext cx="677010" cy="744065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25803" b="-11550"/>
            <a:stretch/>
          </p:blipFill>
          <p:spPr>
            <a:xfrm rot="16200000">
              <a:off x="9000104" y="2799170"/>
              <a:ext cx="677010" cy="7440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196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12908" y="3292898"/>
            <a:ext cx="6400800" cy="3258849"/>
            <a:chOff x="740178" y="520498"/>
            <a:chExt cx="6400800" cy="325884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78" y="520498"/>
              <a:ext cx="6362700" cy="32385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178" y="844348"/>
              <a:ext cx="6400800" cy="97155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528" y="1931497"/>
              <a:ext cx="6267450" cy="184785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393" y="742750"/>
            <a:ext cx="4901566" cy="248058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591015" y="3896852"/>
            <a:ext cx="156279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98263" y="6271012"/>
            <a:ext cx="3790605" cy="114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92499" y="4387304"/>
            <a:ext cx="2061556" cy="926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412817" y="6271012"/>
            <a:ext cx="1361473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89952" y="6503771"/>
            <a:ext cx="2829442" cy="3346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0" y="0"/>
            <a:ext cx="1600656" cy="7650000"/>
            <a:chOff x="0" y="0"/>
            <a:chExt cx="1600656" cy="7650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-29237" b="-11550"/>
            <a:stretch/>
          </p:blipFill>
          <p:spPr>
            <a:xfrm>
              <a:off x="0" y="0"/>
              <a:ext cx="1600656" cy="6858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-29237" b="-11550"/>
            <a:stretch/>
          </p:blipFill>
          <p:spPr>
            <a:xfrm>
              <a:off x="0" y="792000"/>
              <a:ext cx="1600656" cy="6858000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УКРАЇНСЬКА МОВА </a:t>
            </a: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/ УКРАЇНСЬКА 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МОВА І ЛІТЕРАТУРА  2021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0748" y="1127104"/>
            <a:ext cx="5258124" cy="553949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941044" y="3339900"/>
            <a:ext cx="156279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932732" y="3655784"/>
            <a:ext cx="2061556" cy="9266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831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3154810" y="616820"/>
            <a:ext cx="6391275" cy="6028110"/>
            <a:chOff x="3362628" y="258909"/>
            <a:chExt cx="6391275" cy="602811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2628" y="4441550"/>
              <a:ext cx="6391275" cy="381000"/>
            </a:xfrm>
            <a:prstGeom prst="rect">
              <a:avLst/>
            </a:prstGeom>
          </p:spPr>
        </p:pic>
        <p:grpSp>
          <p:nvGrpSpPr>
            <p:cNvPr id="24" name="Группа 23"/>
            <p:cNvGrpSpPr/>
            <p:nvPr/>
          </p:nvGrpSpPr>
          <p:grpSpPr>
            <a:xfrm>
              <a:off x="3376916" y="258909"/>
              <a:ext cx="6376987" cy="6028110"/>
              <a:chOff x="224876" y="408538"/>
              <a:chExt cx="6376987" cy="602811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337" y="408538"/>
                <a:ext cx="4901566" cy="2480580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401" y="3079314"/>
                <a:ext cx="6353175" cy="342900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876" y="3422214"/>
                <a:ext cx="6362700" cy="1247775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213" y="4893598"/>
                <a:ext cx="6343650" cy="1543050"/>
              </a:xfrm>
              <a:prstGeom prst="rect">
                <a:avLst/>
              </a:prstGeom>
            </p:spPr>
          </p:pic>
        </p:grpSp>
      </p:grpSp>
      <p:cxnSp>
        <p:nvCxnSpPr>
          <p:cNvPr id="20" name="Прямая соединительная линия 19"/>
          <p:cNvCxnSpPr/>
          <p:nvPr/>
        </p:nvCxnSpPr>
        <p:spPr>
          <a:xfrm flipV="1">
            <a:off x="3567246" y="5085479"/>
            <a:ext cx="5453149" cy="16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595559" y="6176211"/>
            <a:ext cx="5453149" cy="16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595559" y="6666433"/>
            <a:ext cx="5453149" cy="160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0" y="0"/>
            <a:ext cx="1600656" cy="7650000"/>
            <a:chOff x="0" y="0"/>
            <a:chExt cx="1600656" cy="765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-29237" b="-11550"/>
            <a:stretch/>
          </p:blipFill>
          <p:spPr>
            <a:xfrm>
              <a:off x="0" y="0"/>
              <a:ext cx="1600656" cy="685800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237" t="11550" r="-29237" b="-11550"/>
            <a:stretch/>
          </p:blipFill>
          <p:spPr>
            <a:xfrm>
              <a:off x="0" y="792000"/>
              <a:ext cx="1600656" cy="6858000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МАТЕМАТИКА 2021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56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93600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МАТЕМАТИКА 2021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t="5817" b="84993"/>
          <a:stretch/>
        </p:blipFill>
        <p:spPr>
          <a:xfrm>
            <a:off x="196571" y="1955782"/>
            <a:ext cx="5640227" cy="7458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21178" b="25651"/>
          <a:stretch/>
        </p:blipFill>
        <p:spPr>
          <a:xfrm>
            <a:off x="5918662" y="1166073"/>
            <a:ext cx="6132022" cy="46914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t="73803"/>
          <a:stretch/>
        </p:blipFill>
        <p:spPr>
          <a:xfrm>
            <a:off x="207890" y="2976858"/>
            <a:ext cx="5547044" cy="2090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6798" y="5857539"/>
            <a:ext cx="181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rgbClr val="FF5050"/>
                </a:solidFill>
              </a:rPr>
              <a:t>зошит </a:t>
            </a:r>
          </a:p>
          <a:p>
            <a:pPr algn="ctr"/>
            <a:r>
              <a:rPr lang="uk-UA" sz="1600" b="1" i="1" dirty="0" smtClean="0">
                <a:solidFill>
                  <a:srgbClr val="FF5050"/>
                </a:solidFill>
              </a:rPr>
              <a:t>рівня стандарту</a:t>
            </a:r>
            <a:endParaRPr lang="ru-RU" sz="1600" b="1" i="1" dirty="0">
              <a:solidFill>
                <a:srgbClr val="FF5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3663" y="5857539"/>
            <a:ext cx="188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chemeClr val="accent2">
                    <a:lumMod val="75000"/>
                  </a:schemeClr>
                </a:solidFill>
              </a:rPr>
              <a:t>зошит </a:t>
            </a:r>
          </a:p>
          <a:p>
            <a:pPr algn="ctr"/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uk-UA" sz="1600" b="1" i="1" dirty="0" smtClean="0">
                <a:solidFill>
                  <a:schemeClr val="accent2">
                    <a:lumMod val="75000"/>
                  </a:schemeClr>
                </a:solidFill>
              </a:rPr>
              <a:t>рофільного рівня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67976" y="5865852"/>
            <a:ext cx="188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i="1" dirty="0" smtClean="0">
                <a:solidFill>
                  <a:schemeClr val="accent2">
                    <a:lumMod val="75000"/>
                  </a:schemeClr>
                </a:solidFill>
              </a:rPr>
              <a:t>зошит </a:t>
            </a:r>
          </a:p>
          <a:p>
            <a:pPr algn="ctr"/>
            <a:r>
              <a:rPr lang="uk-UA" sz="1600" b="1" i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uk-UA" sz="1600" b="1" i="1" dirty="0" smtClean="0">
                <a:solidFill>
                  <a:schemeClr val="accent2">
                    <a:lumMod val="75000"/>
                  </a:schemeClr>
                </a:solidFill>
              </a:rPr>
              <a:t>рофільного рівня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065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231</Words>
  <Application>Microsoft Office PowerPoint</Application>
  <PresentationFormat>Произвольный</PresentationFormat>
  <Paragraphs>86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А. Ханикова</dc:creator>
  <cp:lastModifiedBy>User1</cp:lastModifiedBy>
  <cp:revision>113</cp:revision>
  <cp:lastPrinted>2020-01-21T14:49:13Z</cp:lastPrinted>
  <dcterms:created xsi:type="dcterms:W3CDTF">2020-01-02T13:11:32Z</dcterms:created>
  <dcterms:modified xsi:type="dcterms:W3CDTF">2020-01-23T12:58:27Z</dcterms:modified>
</cp:coreProperties>
</file>